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1"/>
  </p:sldMasterIdLst>
  <p:notesMasterIdLst>
    <p:notesMasterId r:id="rId14"/>
  </p:notesMasterIdLst>
  <p:sldIdLst>
    <p:sldId id="256" r:id="rId2"/>
    <p:sldId id="259" r:id="rId3"/>
    <p:sldId id="260" r:id="rId4"/>
    <p:sldId id="266" r:id="rId5"/>
    <p:sldId id="267" r:id="rId6"/>
    <p:sldId id="268" r:id="rId7"/>
    <p:sldId id="261" r:id="rId8"/>
    <p:sldId id="258" r:id="rId9"/>
    <p:sldId id="269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74854"/>
  </p:normalViewPr>
  <p:slideViewPr>
    <p:cSldViewPr snapToGrid="0">
      <p:cViewPr varScale="1">
        <p:scale>
          <a:sx n="86" d="100"/>
          <a:sy n="86" d="100"/>
        </p:scale>
        <p:origin x="2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7E07CD-9EB4-4A74-99F6-71BE9F2D1A3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3C4FFA-1E24-4D84-9D37-864BE09EDB11}">
      <dgm:prSet/>
      <dgm:spPr/>
      <dgm:t>
        <a:bodyPr/>
        <a:lstStyle/>
        <a:p>
          <a:r>
            <a:rPr lang="en-US" b="1"/>
            <a:t># model = RMS Optimizer, Relu Activation</a:t>
          </a:r>
          <a:endParaRPr lang="en-US"/>
        </a:p>
      </dgm:t>
    </dgm:pt>
    <dgm:pt modelId="{4F3FB966-733B-4203-8844-31E5614EFF5D}" type="parTrans" cxnId="{AB175C18-CC3D-4773-AF0C-178BA1F2052A}">
      <dgm:prSet/>
      <dgm:spPr/>
      <dgm:t>
        <a:bodyPr/>
        <a:lstStyle/>
        <a:p>
          <a:endParaRPr lang="en-US"/>
        </a:p>
      </dgm:t>
    </dgm:pt>
    <dgm:pt modelId="{8F9440EB-0A95-48F6-B41E-2A3DE5698DC3}" type="sibTrans" cxnId="{AB175C18-CC3D-4773-AF0C-178BA1F2052A}">
      <dgm:prSet/>
      <dgm:spPr/>
      <dgm:t>
        <a:bodyPr/>
        <a:lstStyle/>
        <a:p>
          <a:endParaRPr lang="en-US"/>
        </a:p>
      </dgm:t>
    </dgm:pt>
    <dgm:pt modelId="{861B4DD8-28E1-4457-BEA2-556EBA7A9C5E}">
      <dgm:prSet/>
      <dgm:spPr/>
      <dgm:t>
        <a:bodyPr/>
        <a:lstStyle/>
        <a:p>
          <a:r>
            <a:rPr lang="en-US" b="1"/>
            <a:t># model_adam = ADAM optimizer, Relu Activation</a:t>
          </a:r>
          <a:endParaRPr lang="en-US"/>
        </a:p>
      </dgm:t>
    </dgm:pt>
    <dgm:pt modelId="{D81D733B-21E3-489A-8369-1BD57229BE29}" type="parTrans" cxnId="{C7ECBE9D-016C-46D6-988D-BC3F9F9E1AEF}">
      <dgm:prSet/>
      <dgm:spPr/>
      <dgm:t>
        <a:bodyPr/>
        <a:lstStyle/>
        <a:p>
          <a:endParaRPr lang="en-US"/>
        </a:p>
      </dgm:t>
    </dgm:pt>
    <dgm:pt modelId="{B408F93E-00E0-497F-9293-767A3362139F}" type="sibTrans" cxnId="{C7ECBE9D-016C-46D6-988D-BC3F9F9E1AEF}">
      <dgm:prSet/>
      <dgm:spPr/>
      <dgm:t>
        <a:bodyPr/>
        <a:lstStyle/>
        <a:p>
          <a:endParaRPr lang="en-US"/>
        </a:p>
      </dgm:t>
    </dgm:pt>
    <dgm:pt modelId="{D150BC41-3EB8-4FDC-913B-C8B6D5257066}">
      <dgm:prSet/>
      <dgm:spPr/>
      <dgm:t>
        <a:bodyPr/>
        <a:lstStyle/>
        <a:p>
          <a:r>
            <a:rPr lang="en-US" b="1"/>
            <a:t># model_swish = RMS Optimizer, Swish Activation</a:t>
          </a:r>
          <a:endParaRPr lang="en-US"/>
        </a:p>
      </dgm:t>
    </dgm:pt>
    <dgm:pt modelId="{C846C998-D20B-450D-876B-4737C1DA2EC8}" type="parTrans" cxnId="{3ED59EF5-145E-41B4-BE6E-CA965131DF55}">
      <dgm:prSet/>
      <dgm:spPr/>
      <dgm:t>
        <a:bodyPr/>
        <a:lstStyle/>
        <a:p>
          <a:endParaRPr lang="en-US"/>
        </a:p>
      </dgm:t>
    </dgm:pt>
    <dgm:pt modelId="{10BCD628-682E-43A9-9E01-1DF185C2CC54}" type="sibTrans" cxnId="{3ED59EF5-145E-41B4-BE6E-CA965131DF55}">
      <dgm:prSet/>
      <dgm:spPr/>
      <dgm:t>
        <a:bodyPr/>
        <a:lstStyle/>
        <a:p>
          <a:endParaRPr lang="en-US"/>
        </a:p>
      </dgm:t>
    </dgm:pt>
    <dgm:pt modelId="{1A5E9DE6-B563-4155-A602-D25BE76E365F}">
      <dgm:prSet/>
      <dgm:spPr/>
      <dgm:t>
        <a:bodyPr/>
        <a:lstStyle/>
        <a:p>
          <a:r>
            <a:rPr lang="en-US" b="1"/>
            <a:t># model_adam_swish = ADAM Optimizer, Swish Activation</a:t>
          </a:r>
          <a:endParaRPr lang="en-US"/>
        </a:p>
      </dgm:t>
    </dgm:pt>
    <dgm:pt modelId="{55AA8AF3-9E64-4038-85CB-FDA467F014D4}" type="parTrans" cxnId="{90A1AF22-F291-4DC4-BD3A-CAE1EB02A884}">
      <dgm:prSet/>
      <dgm:spPr/>
      <dgm:t>
        <a:bodyPr/>
        <a:lstStyle/>
        <a:p>
          <a:endParaRPr lang="en-US"/>
        </a:p>
      </dgm:t>
    </dgm:pt>
    <dgm:pt modelId="{225DB78D-11BD-42E9-9F69-219F40D64504}" type="sibTrans" cxnId="{90A1AF22-F291-4DC4-BD3A-CAE1EB02A884}">
      <dgm:prSet/>
      <dgm:spPr/>
      <dgm:t>
        <a:bodyPr/>
        <a:lstStyle/>
        <a:p>
          <a:endParaRPr lang="en-US"/>
        </a:p>
      </dgm:t>
    </dgm:pt>
    <dgm:pt modelId="{E2C564CE-EF32-49DD-9832-9ECB9983CBA3}">
      <dgm:prSet/>
      <dgm:spPr/>
      <dgm:t>
        <a:bodyPr/>
        <a:lstStyle/>
        <a:p>
          <a:r>
            <a:rPr lang="en-US" b="1" dirty="0"/>
            <a:t># </a:t>
          </a:r>
          <a:r>
            <a:rPr lang="en-US" b="1" dirty="0" err="1"/>
            <a:t>model_CNN</a:t>
          </a:r>
          <a:r>
            <a:rPr lang="en-US" b="1" dirty="0"/>
            <a:t> = Convolutional Neural Network</a:t>
          </a:r>
          <a:endParaRPr lang="en-US" dirty="0"/>
        </a:p>
      </dgm:t>
    </dgm:pt>
    <dgm:pt modelId="{23E001A9-E315-4C05-BA60-A1D7FD594E39}" type="parTrans" cxnId="{C285A4C1-CF1F-4116-85C8-B348D9E6600E}">
      <dgm:prSet/>
      <dgm:spPr/>
      <dgm:t>
        <a:bodyPr/>
        <a:lstStyle/>
        <a:p>
          <a:endParaRPr lang="en-US"/>
        </a:p>
      </dgm:t>
    </dgm:pt>
    <dgm:pt modelId="{85B08B9F-DC67-4098-A5F4-D021484416E7}" type="sibTrans" cxnId="{C285A4C1-CF1F-4116-85C8-B348D9E6600E}">
      <dgm:prSet/>
      <dgm:spPr/>
      <dgm:t>
        <a:bodyPr/>
        <a:lstStyle/>
        <a:p>
          <a:endParaRPr lang="en-US"/>
        </a:p>
      </dgm:t>
    </dgm:pt>
    <dgm:pt modelId="{2315597B-F167-F64B-BE48-0CD406E3AA68}" type="pres">
      <dgm:prSet presAssocID="{F97E07CD-9EB4-4A74-99F6-71BE9F2D1A32}" presName="linear" presStyleCnt="0">
        <dgm:presLayoutVars>
          <dgm:animLvl val="lvl"/>
          <dgm:resizeHandles val="exact"/>
        </dgm:presLayoutVars>
      </dgm:prSet>
      <dgm:spPr/>
    </dgm:pt>
    <dgm:pt modelId="{C69D8811-9987-3543-ABA1-4F4DFCB2F63F}" type="pres">
      <dgm:prSet presAssocID="{9F3C4FFA-1E24-4D84-9D37-864BE09EDB1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54D191E-01BA-4649-92D9-FEBB17F63665}" type="pres">
      <dgm:prSet presAssocID="{8F9440EB-0A95-48F6-B41E-2A3DE5698DC3}" presName="spacer" presStyleCnt="0"/>
      <dgm:spPr/>
    </dgm:pt>
    <dgm:pt modelId="{7B96B96D-E3EF-1645-A793-7294AD0FD2D1}" type="pres">
      <dgm:prSet presAssocID="{861B4DD8-28E1-4457-BEA2-556EBA7A9C5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A33C303-1108-5742-A015-493AAFE998A7}" type="pres">
      <dgm:prSet presAssocID="{B408F93E-00E0-497F-9293-767A3362139F}" presName="spacer" presStyleCnt="0"/>
      <dgm:spPr/>
    </dgm:pt>
    <dgm:pt modelId="{4C09C1D6-17BA-2D4B-8E43-21422D329F33}" type="pres">
      <dgm:prSet presAssocID="{D150BC41-3EB8-4FDC-913B-C8B6D525706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AD000FD-DAFA-7D44-B68D-D91550A043E6}" type="pres">
      <dgm:prSet presAssocID="{10BCD628-682E-43A9-9E01-1DF185C2CC54}" presName="spacer" presStyleCnt="0"/>
      <dgm:spPr/>
    </dgm:pt>
    <dgm:pt modelId="{BBE13361-4124-6243-9B54-ECD83D3A3C7C}" type="pres">
      <dgm:prSet presAssocID="{1A5E9DE6-B563-4155-A602-D25BE76E36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0D84626-DED2-E445-A5F0-11DB6081ED56}" type="pres">
      <dgm:prSet presAssocID="{225DB78D-11BD-42E9-9F69-219F40D64504}" presName="spacer" presStyleCnt="0"/>
      <dgm:spPr/>
    </dgm:pt>
    <dgm:pt modelId="{5C3C1027-85AB-494A-AED2-C15B16E4B112}" type="pres">
      <dgm:prSet presAssocID="{E2C564CE-EF32-49DD-9832-9ECB9983CBA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B175C18-CC3D-4773-AF0C-178BA1F2052A}" srcId="{F97E07CD-9EB4-4A74-99F6-71BE9F2D1A32}" destId="{9F3C4FFA-1E24-4D84-9D37-864BE09EDB11}" srcOrd="0" destOrd="0" parTransId="{4F3FB966-733B-4203-8844-31E5614EFF5D}" sibTransId="{8F9440EB-0A95-48F6-B41E-2A3DE5698DC3}"/>
    <dgm:cxn modelId="{90A1AF22-F291-4DC4-BD3A-CAE1EB02A884}" srcId="{F97E07CD-9EB4-4A74-99F6-71BE9F2D1A32}" destId="{1A5E9DE6-B563-4155-A602-D25BE76E365F}" srcOrd="3" destOrd="0" parTransId="{55AA8AF3-9E64-4038-85CB-FDA467F014D4}" sibTransId="{225DB78D-11BD-42E9-9F69-219F40D64504}"/>
    <dgm:cxn modelId="{EB031939-BD1A-0F46-965E-0C53E5364837}" type="presOf" srcId="{861B4DD8-28E1-4457-BEA2-556EBA7A9C5E}" destId="{7B96B96D-E3EF-1645-A793-7294AD0FD2D1}" srcOrd="0" destOrd="0" presId="urn:microsoft.com/office/officeart/2005/8/layout/vList2"/>
    <dgm:cxn modelId="{884A4662-D09D-C746-888D-795941CE4C30}" type="presOf" srcId="{E2C564CE-EF32-49DD-9832-9ECB9983CBA3}" destId="{5C3C1027-85AB-494A-AED2-C15B16E4B112}" srcOrd="0" destOrd="0" presId="urn:microsoft.com/office/officeart/2005/8/layout/vList2"/>
    <dgm:cxn modelId="{5C25C289-221F-7A4A-8847-7362CA9E561B}" type="presOf" srcId="{9F3C4FFA-1E24-4D84-9D37-864BE09EDB11}" destId="{C69D8811-9987-3543-ABA1-4F4DFCB2F63F}" srcOrd="0" destOrd="0" presId="urn:microsoft.com/office/officeart/2005/8/layout/vList2"/>
    <dgm:cxn modelId="{DCAFFD8F-7E49-F649-80B8-73C147C32931}" type="presOf" srcId="{1A5E9DE6-B563-4155-A602-D25BE76E365F}" destId="{BBE13361-4124-6243-9B54-ECD83D3A3C7C}" srcOrd="0" destOrd="0" presId="urn:microsoft.com/office/officeart/2005/8/layout/vList2"/>
    <dgm:cxn modelId="{C7ECBE9D-016C-46D6-988D-BC3F9F9E1AEF}" srcId="{F97E07CD-9EB4-4A74-99F6-71BE9F2D1A32}" destId="{861B4DD8-28E1-4457-BEA2-556EBA7A9C5E}" srcOrd="1" destOrd="0" parTransId="{D81D733B-21E3-489A-8369-1BD57229BE29}" sibTransId="{B408F93E-00E0-497F-9293-767A3362139F}"/>
    <dgm:cxn modelId="{3C40BABD-1320-8D40-8934-164EBEFC86BA}" type="presOf" srcId="{F97E07CD-9EB4-4A74-99F6-71BE9F2D1A32}" destId="{2315597B-F167-F64B-BE48-0CD406E3AA68}" srcOrd="0" destOrd="0" presId="urn:microsoft.com/office/officeart/2005/8/layout/vList2"/>
    <dgm:cxn modelId="{C285A4C1-CF1F-4116-85C8-B348D9E6600E}" srcId="{F97E07CD-9EB4-4A74-99F6-71BE9F2D1A32}" destId="{E2C564CE-EF32-49DD-9832-9ECB9983CBA3}" srcOrd="4" destOrd="0" parTransId="{23E001A9-E315-4C05-BA60-A1D7FD594E39}" sibTransId="{85B08B9F-DC67-4098-A5F4-D021484416E7}"/>
    <dgm:cxn modelId="{8E1A15CE-E0A2-7949-8A8B-F27CA7D38B06}" type="presOf" srcId="{D150BC41-3EB8-4FDC-913B-C8B6D5257066}" destId="{4C09C1D6-17BA-2D4B-8E43-21422D329F33}" srcOrd="0" destOrd="0" presId="urn:microsoft.com/office/officeart/2005/8/layout/vList2"/>
    <dgm:cxn modelId="{3ED59EF5-145E-41B4-BE6E-CA965131DF55}" srcId="{F97E07CD-9EB4-4A74-99F6-71BE9F2D1A32}" destId="{D150BC41-3EB8-4FDC-913B-C8B6D5257066}" srcOrd="2" destOrd="0" parTransId="{C846C998-D20B-450D-876B-4737C1DA2EC8}" sibTransId="{10BCD628-682E-43A9-9E01-1DF185C2CC54}"/>
    <dgm:cxn modelId="{756A8051-79B9-1F44-9E5E-1A1AF9B35091}" type="presParOf" srcId="{2315597B-F167-F64B-BE48-0CD406E3AA68}" destId="{C69D8811-9987-3543-ABA1-4F4DFCB2F63F}" srcOrd="0" destOrd="0" presId="urn:microsoft.com/office/officeart/2005/8/layout/vList2"/>
    <dgm:cxn modelId="{678F7189-08FF-F34C-BA08-958A2C359D41}" type="presParOf" srcId="{2315597B-F167-F64B-BE48-0CD406E3AA68}" destId="{B54D191E-01BA-4649-92D9-FEBB17F63665}" srcOrd="1" destOrd="0" presId="urn:microsoft.com/office/officeart/2005/8/layout/vList2"/>
    <dgm:cxn modelId="{E2B31F11-4657-B048-9D49-AF66A5D663A6}" type="presParOf" srcId="{2315597B-F167-F64B-BE48-0CD406E3AA68}" destId="{7B96B96D-E3EF-1645-A793-7294AD0FD2D1}" srcOrd="2" destOrd="0" presId="urn:microsoft.com/office/officeart/2005/8/layout/vList2"/>
    <dgm:cxn modelId="{EEF4FFC0-EDB9-B246-BEA9-EA19DE307565}" type="presParOf" srcId="{2315597B-F167-F64B-BE48-0CD406E3AA68}" destId="{1A33C303-1108-5742-A015-493AAFE998A7}" srcOrd="3" destOrd="0" presId="urn:microsoft.com/office/officeart/2005/8/layout/vList2"/>
    <dgm:cxn modelId="{6F7A18FD-9B11-2646-BFB1-A5372709E2BD}" type="presParOf" srcId="{2315597B-F167-F64B-BE48-0CD406E3AA68}" destId="{4C09C1D6-17BA-2D4B-8E43-21422D329F33}" srcOrd="4" destOrd="0" presId="urn:microsoft.com/office/officeart/2005/8/layout/vList2"/>
    <dgm:cxn modelId="{CA912816-E042-394E-A3F2-BD0E21312F30}" type="presParOf" srcId="{2315597B-F167-F64B-BE48-0CD406E3AA68}" destId="{EAD000FD-DAFA-7D44-B68D-D91550A043E6}" srcOrd="5" destOrd="0" presId="urn:microsoft.com/office/officeart/2005/8/layout/vList2"/>
    <dgm:cxn modelId="{169AFEA1-402F-D04B-A96F-FEE48741EDC7}" type="presParOf" srcId="{2315597B-F167-F64B-BE48-0CD406E3AA68}" destId="{BBE13361-4124-6243-9B54-ECD83D3A3C7C}" srcOrd="6" destOrd="0" presId="urn:microsoft.com/office/officeart/2005/8/layout/vList2"/>
    <dgm:cxn modelId="{FD935FDD-DDFD-B941-9267-BB6593FBE4C1}" type="presParOf" srcId="{2315597B-F167-F64B-BE48-0CD406E3AA68}" destId="{F0D84626-DED2-E445-A5F0-11DB6081ED56}" srcOrd="7" destOrd="0" presId="urn:microsoft.com/office/officeart/2005/8/layout/vList2"/>
    <dgm:cxn modelId="{0CE4CC70-E02C-0C45-81A5-5E75B00535A6}" type="presParOf" srcId="{2315597B-F167-F64B-BE48-0CD406E3AA68}" destId="{5C3C1027-85AB-494A-AED2-C15B16E4B11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9D8811-9987-3543-ABA1-4F4DFCB2F63F}">
      <dsp:nvSpPr>
        <dsp:cNvPr id="0" name=""/>
        <dsp:cNvSpPr/>
      </dsp:nvSpPr>
      <dsp:spPr>
        <a:xfrm>
          <a:off x="0" y="64769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 = RMS Optimizer, Relu Activation</a:t>
          </a:r>
          <a:endParaRPr lang="en-US" sz="2800" kern="1200"/>
        </a:p>
      </dsp:txBody>
      <dsp:txXfrm>
        <a:off x="32784" y="97553"/>
        <a:ext cx="9172866" cy="606012"/>
      </dsp:txXfrm>
    </dsp:sp>
    <dsp:sp modelId="{7B96B96D-E3EF-1645-A793-7294AD0FD2D1}">
      <dsp:nvSpPr>
        <dsp:cNvPr id="0" name=""/>
        <dsp:cNvSpPr/>
      </dsp:nvSpPr>
      <dsp:spPr>
        <a:xfrm>
          <a:off x="0" y="81699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model_adam = ADAM optimizer, Relu Activation</a:t>
          </a:r>
          <a:endParaRPr lang="en-US" sz="2800" kern="1200"/>
        </a:p>
      </dsp:txBody>
      <dsp:txXfrm>
        <a:off x="32784" y="849774"/>
        <a:ext cx="9172866" cy="606012"/>
      </dsp:txXfrm>
    </dsp:sp>
    <dsp:sp modelId="{4C09C1D6-17BA-2D4B-8E43-21422D329F33}">
      <dsp:nvSpPr>
        <dsp:cNvPr id="0" name=""/>
        <dsp:cNvSpPr/>
      </dsp:nvSpPr>
      <dsp:spPr>
        <a:xfrm>
          <a:off x="0" y="156921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model_swish = RMS Optimizer, Swish Activation</a:t>
          </a:r>
          <a:endParaRPr lang="en-US" sz="2800" kern="1200"/>
        </a:p>
      </dsp:txBody>
      <dsp:txXfrm>
        <a:off x="32784" y="1601994"/>
        <a:ext cx="9172866" cy="606012"/>
      </dsp:txXfrm>
    </dsp:sp>
    <dsp:sp modelId="{BBE13361-4124-6243-9B54-ECD83D3A3C7C}">
      <dsp:nvSpPr>
        <dsp:cNvPr id="0" name=""/>
        <dsp:cNvSpPr/>
      </dsp:nvSpPr>
      <dsp:spPr>
        <a:xfrm>
          <a:off x="0" y="232143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/>
            <a:t># model_adam_swish = ADAM Optimizer, Swish Activation</a:t>
          </a:r>
          <a:endParaRPr lang="en-US" sz="2800" kern="1200"/>
        </a:p>
      </dsp:txBody>
      <dsp:txXfrm>
        <a:off x="32784" y="2354214"/>
        <a:ext cx="9172866" cy="606012"/>
      </dsp:txXfrm>
    </dsp:sp>
    <dsp:sp modelId="{5C3C1027-85AB-494A-AED2-C15B16E4B112}">
      <dsp:nvSpPr>
        <dsp:cNvPr id="0" name=""/>
        <dsp:cNvSpPr/>
      </dsp:nvSpPr>
      <dsp:spPr>
        <a:xfrm>
          <a:off x="0" y="3073650"/>
          <a:ext cx="9238434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# </a:t>
          </a:r>
          <a:r>
            <a:rPr lang="en-US" sz="2800" b="1" kern="1200" dirty="0" err="1"/>
            <a:t>model_CNN</a:t>
          </a:r>
          <a:r>
            <a:rPr lang="en-US" sz="2800" b="1" kern="1200" dirty="0"/>
            <a:t> = Convolutional Neural Network</a:t>
          </a:r>
          <a:endParaRPr lang="en-US" sz="2800" kern="1200" dirty="0"/>
        </a:p>
      </dsp:txBody>
      <dsp:txXfrm>
        <a:off x="32784" y="3106434"/>
        <a:ext cx="9172866" cy="606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67349-917D-D642-990F-E7B96A1DC04D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55684-B93B-9D4A-9CA8-557403F1B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02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train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blog/image-classification-guid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An executive summary of the project and project goals. (5 points)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B2B2B"/>
                </a:solidFill>
                <a:effectLst/>
                <a:latin typeface="Roboto" panose="02000000000000000000" pitchFamily="2" charset="0"/>
              </a:rPr>
              <a:t>Explain how this project relates to fintech and machine learning.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09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/code/</a:t>
            </a:r>
            <a:r>
              <a:rPr lang="en-US" dirty="0" err="1"/>
              <a:t>yassineghouzam</a:t>
            </a:r>
            <a:r>
              <a:rPr lang="en-US" dirty="0"/>
              <a:t>/introduction-to-cnn-keras-0-997-top-6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/code/</a:t>
            </a:r>
            <a:r>
              <a:rPr lang="en-US" dirty="0" err="1"/>
              <a:t>nguyendaitruongthanh</a:t>
            </a:r>
            <a:r>
              <a:rPr lang="en-US" dirty="0"/>
              <a:t>/facial-emotion-detection-with-</a:t>
            </a:r>
            <a:r>
              <a:rPr lang="en-US" dirty="0" err="1"/>
              <a:t>cnn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0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Gradient Descent Visualization</a:t>
            </a:r>
          </a:p>
          <a:p>
            <a:endParaRPr lang="en-US" dirty="0"/>
          </a:p>
          <a:p>
            <a:pPr algn="l"/>
            <a:r>
              <a:rPr lang="en-US" b="1" i="0" dirty="0" err="1">
                <a:solidFill>
                  <a:srgbClr val="292929"/>
                </a:solidFill>
                <a:effectLst/>
                <a:latin typeface="sohne"/>
              </a:rPr>
              <a:t>RMSProp</a:t>
            </a:r>
            <a:endParaRPr lang="en-US" b="1" i="0" dirty="0">
              <a:solidFill>
                <a:srgbClr val="292929"/>
              </a:solidFill>
              <a:effectLst/>
              <a:latin typeface="sohne"/>
            </a:endParaRP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The problem of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AdaGrad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however, is that it is incredibly slow. This is because the </a:t>
            </a:r>
            <a:r>
              <a:rPr lang="en-US" b="0" i="1" dirty="0">
                <a:solidFill>
                  <a:srgbClr val="292929"/>
                </a:solidFill>
                <a:effectLst/>
                <a:latin typeface="source-serif-pro"/>
              </a:rPr>
              <a:t>sum of gradient squared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only grows and never shrinks.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RMSProp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(for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R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oot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ean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quare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agation) fixes this issue by adding a decay factor.</a:t>
            </a:r>
          </a:p>
          <a:p>
            <a:endParaRPr lang="en-US" dirty="0"/>
          </a:p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Adam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Last but not least, Adam (short for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Ada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ptive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oment Estimation) takes the best of both worlds of Momentum and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RMSProp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Resource</a:t>
            </a:r>
          </a:p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/a-visual-explanation-of-gradient-descent-methods-momentum-adagrad-rmsprop-adam-f898b102325c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4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As we can see from the above Figure, the gradient values are only significant for range -3 to 3, and the graph gets much flatter in other regions.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It implies that for values greater than 3 or less than -3, the function will have very small gradients. As the gradient value approaches zero, the network ceases to learn and suffers from the </a:t>
            </a:r>
            <a:r>
              <a:rPr lang="en-US" b="0" i="1" dirty="0">
                <a:solidFill>
                  <a:srgbClr val="060913"/>
                </a:solidFill>
                <a:effectLst/>
                <a:latin typeface="Inter"/>
              </a:rPr>
              <a:t>Vanishing gradient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 problem.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The output of the logistic function is not symmetric around zero. So the output of all the neurons will be of the same sign. This makes the </a:t>
            </a:r>
            <a:r>
              <a:rPr lang="en-US" b="0" i="0" u="none" strike="noStrike" dirty="0">
                <a:solidFill>
                  <a:srgbClr val="1064FE"/>
                </a:solidFill>
                <a:effectLst/>
                <a:latin typeface="Inter"/>
                <a:hlinkClick r:id="rId3"/>
              </a:rPr>
              <a:t>training of the neural network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 more difficult and unstable.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42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Although it gives an impression of a linear function,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has a derivative function and allows for backpropagation while simultaneously making it computationally efficient.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main catch here is that the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function does not activate all the neurons at the same time.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neurons will only be deactivated if the output of the linear transformation is less than 0.</a:t>
            </a: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advantages of using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as an activation function are as follows: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Since only a certain number of neurons are activated, the </a:t>
            </a: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function is far more computationally efficient when compared to the sigmoid and tanh functions.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accelerates the convergence of gradient descent towards the global minimum of the loss function due to its linear, non-saturating property.</a:t>
            </a:r>
            <a:br>
              <a:rPr lang="en-US" b="0" i="0" dirty="0">
                <a:solidFill>
                  <a:srgbClr val="080A13"/>
                </a:solidFill>
                <a:effectLst/>
                <a:latin typeface="Inter"/>
              </a:rPr>
            </a:br>
            <a:endParaRPr lang="en-US" b="0" i="0" dirty="0">
              <a:solidFill>
                <a:srgbClr val="080A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The limitations faced by this function are: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The Dying </a:t>
            </a:r>
            <a:r>
              <a:rPr lang="en-US" b="0" i="0" dirty="0" err="1">
                <a:solidFill>
                  <a:srgbClr val="080A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80A13"/>
                </a:solidFill>
                <a:effectLst/>
                <a:latin typeface="Inter"/>
              </a:rPr>
              <a:t> problem, which I explained below.</a:t>
            </a:r>
          </a:p>
          <a:p>
            <a:r>
              <a:rPr lang="en-US" dirty="0"/>
              <a:t>---------------------------------------</a:t>
            </a:r>
          </a:p>
          <a:p>
            <a:r>
              <a:rPr lang="en-US" dirty="0"/>
              <a:t>Swish</a:t>
            </a:r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It is a self-gated activation function developed by researchers at Google. </a:t>
            </a:r>
            <a:br>
              <a:rPr lang="en-US" b="0" i="0" dirty="0">
                <a:solidFill>
                  <a:srgbClr val="060913"/>
                </a:solidFill>
                <a:effectLst/>
                <a:latin typeface="Inter"/>
              </a:rPr>
            </a:br>
            <a:endParaRPr lang="en-US" b="0" i="0" dirty="0">
              <a:solidFill>
                <a:srgbClr val="060913"/>
              </a:solidFill>
              <a:effectLst/>
              <a:latin typeface="Inter"/>
            </a:endParaRPr>
          </a:p>
          <a:p>
            <a:pPr algn="l"/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Swish consistently matches or outperforms </a:t>
            </a:r>
            <a:r>
              <a:rPr lang="en-US" b="0" i="0" dirty="0" err="1">
                <a:solidFill>
                  <a:srgbClr val="060913"/>
                </a:solidFill>
                <a:effectLst/>
                <a:latin typeface="Inter"/>
              </a:rPr>
              <a:t>ReLU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 activation function on deep networks applied to various challenging domains such as </a:t>
            </a:r>
            <a:r>
              <a:rPr lang="en-US" b="0" i="0" u="none" strike="noStrike" dirty="0">
                <a:solidFill>
                  <a:srgbClr val="1064FE"/>
                </a:solidFill>
                <a:effectLst/>
                <a:latin typeface="Inter"/>
                <a:hlinkClick r:id="rId3"/>
              </a:rPr>
              <a:t>image classification</a:t>
            </a:r>
            <a:r>
              <a:rPr lang="en-US" b="0" i="0" dirty="0">
                <a:solidFill>
                  <a:srgbClr val="060913"/>
                </a:solidFill>
                <a:effectLst/>
                <a:latin typeface="Inter"/>
              </a:rPr>
              <a:t>, machine translation etc. 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221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55684-B93B-9D4A-9CA8-557403F1B3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8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98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21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08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0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9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1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2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27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5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59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10/3/22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1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3" r:id="rId10"/>
    <p:sldLayoutId id="214748381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nguyendaitruongthanh/facial-emotion-detection-with-cnn/dat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78E6BC28-4934-2E27-F9E5-01749CA593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C52314-8A2A-C9A1-5B8A-EC01003DB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>
            <a:normAutofit/>
          </a:bodyPr>
          <a:lstStyle/>
          <a:p>
            <a:pPr algn="ctr"/>
            <a:r>
              <a:rPr lang="en-US"/>
              <a:t>Emotion Identification Through Facial Recognition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97B7B-F6DC-754A-598C-C6EEBF90B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Project 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65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FFE0D-E731-67AB-81C4-B67074315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to achieve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FB5EC-311B-A965-9740-08107DC35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1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D05C-B88E-58CE-A33B-25F72E7B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7642F-ABA0-A747-86B4-3BEEE8E16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85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208D-C6A6-A6A4-2C42-F1EF02E1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(Leo)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E095A-EA50-88F8-AD19-45BFC54AB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6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7B89-28D2-A5D0-6D15-CF2D4718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 (Sterling)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FFFA1-7866-4905-3247-BB5748BDB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few lines here</a:t>
            </a:r>
          </a:p>
        </p:txBody>
      </p:sp>
    </p:spTree>
    <p:extLst>
      <p:ext uri="{BB962C8B-B14F-4D97-AF65-F5344CB8AC3E}">
        <p14:creationId xmlns:p14="http://schemas.microsoft.com/office/powerpoint/2010/main" val="338701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45314-E5D4-036F-640D-C99344BE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(Mike)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3F125-A9E8-849F-45B4-00FC088EC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Dataset from </a:t>
            </a:r>
            <a:r>
              <a:rPr lang="en-US" b="1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Kaggle</a:t>
            </a: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 contains different expressions of the human face (happy, sad, angry, neutral, surprise, fear, disgust)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  <a:t>The training set contains 28,273 images and the test set contains 7,067 images of facial expressions</a:t>
            </a:r>
          </a:p>
          <a:p>
            <a:r>
              <a:rPr lang="en-US" dirty="0"/>
              <a:t>Image generation: 150 x 150 x 3, </a:t>
            </a:r>
          </a:p>
          <a:p>
            <a:r>
              <a:rPr lang="en-US" dirty="0"/>
              <a:t>Rescale to 1.0/255 to reduce resources (RGB is 0-255)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78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B8ADC371-00E3-6296-AA92-AE9C9C4D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13" y="0"/>
            <a:ext cx="89931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6E102E-9AE8-B7F1-9D3F-6DE682AAA9F4}"/>
              </a:ext>
            </a:extLst>
          </p:cNvPr>
          <p:cNvSpPr txBox="1"/>
          <p:nvPr/>
        </p:nvSpPr>
        <p:spPr>
          <a:xfrm>
            <a:off x="0" y="692727"/>
            <a:ext cx="319881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sng" dirty="0">
                <a:solidFill>
                  <a:srgbClr val="757575"/>
                </a:solidFill>
                <a:effectLst/>
                <a:latin typeface="sohne"/>
              </a:rPr>
              <a:t>Optimizers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Animation of 5 gradient descent methods :</a:t>
            </a:r>
          </a:p>
          <a:p>
            <a:endParaRPr lang="en-US" b="0" i="0" dirty="0">
              <a:solidFill>
                <a:srgbClr val="757575"/>
              </a:solidFill>
              <a:effectLst/>
              <a:latin typeface="sohne"/>
            </a:endParaRP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gradient descent (cyan), momentum (magenta),</a:t>
            </a:r>
          </a:p>
          <a:p>
            <a:r>
              <a:rPr lang="en-US" b="0" i="0" dirty="0" err="1">
                <a:solidFill>
                  <a:srgbClr val="757575"/>
                </a:solidFill>
                <a:effectLst/>
                <a:latin typeface="sohne"/>
              </a:rPr>
              <a:t>AdaGrad</a:t>
            </a:r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 (white), </a:t>
            </a:r>
          </a:p>
          <a:p>
            <a:r>
              <a:rPr lang="en-US" b="0" i="0" dirty="0" err="1">
                <a:solidFill>
                  <a:srgbClr val="757575"/>
                </a:solidFill>
                <a:effectLst/>
                <a:latin typeface="sohne"/>
              </a:rPr>
              <a:t>RMSProp</a:t>
            </a:r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 (green), 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Adam (blue)</a:t>
            </a:r>
          </a:p>
          <a:p>
            <a:endParaRPr lang="en-US" dirty="0">
              <a:solidFill>
                <a:srgbClr val="757575"/>
              </a:solidFill>
              <a:latin typeface="sohne"/>
            </a:endParaRP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Left well is the global minimum; </a:t>
            </a:r>
          </a:p>
          <a:p>
            <a:r>
              <a:rPr lang="en-US" b="0" i="0" dirty="0">
                <a:solidFill>
                  <a:srgbClr val="757575"/>
                </a:solidFill>
                <a:effectLst/>
                <a:latin typeface="sohne"/>
              </a:rPr>
              <a:t>right well is a local minimum.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63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E7218290-08E7-4AB8-8549-F625B01F0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B8614-4FCF-D41C-BBBD-845F9E330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762001"/>
            <a:ext cx="5008696" cy="1141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/>
              <a:t>Vanishing Gradient Problem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B64D6-C79E-48D4-31DB-4018D4587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9566" y="2259698"/>
            <a:ext cx="4479398" cy="383630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b="1" u="sng" dirty="0"/>
              <a:t>Sigmoid Activation Function</a:t>
            </a:r>
          </a:p>
          <a:p>
            <a:pPr algn="l"/>
            <a:r>
              <a:rPr lang="en-US" dirty="0"/>
              <a:t>Values beyond 3 &amp; -3 are flatter so their function will have smaller gradients.</a:t>
            </a:r>
          </a:p>
          <a:p>
            <a:pPr algn="l"/>
            <a:r>
              <a:rPr lang="en-US" dirty="0"/>
              <a:t>Eventually reach zero.</a:t>
            </a:r>
          </a:p>
          <a:p>
            <a:pPr algn="l"/>
            <a:r>
              <a:rPr lang="en-US" dirty="0"/>
              <a:t>Network ceases to learn.</a:t>
            </a:r>
          </a:p>
          <a:p>
            <a:pPr algn="l"/>
            <a:r>
              <a:rPr lang="en-US" dirty="0"/>
              <a:t>(Logistic function is not symmetric at zero so the output will all be the same sign = unstable NN = more difficult training) </a:t>
            </a:r>
          </a:p>
          <a:p>
            <a:pPr algn="l"/>
            <a:endParaRPr lang="en-US" dirty="0"/>
          </a:p>
        </p:txBody>
      </p:sp>
      <p:pic>
        <p:nvPicPr>
          <p:cNvPr id="3076" name="Picture 4" descr="The derivative of the Sigmoid Activation Function">
            <a:extLst>
              <a:ext uri="{FF2B5EF4-FFF2-40B4-BE49-F238E27FC236}">
                <a16:creationId xmlns:a16="http://schemas.microsoft.com/office/drawing/2014/main" id="{D41654CC-3886-BA35-FE12-A06524D45C2C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00"/>
          <a:stretch/>
        </p:blipFill>
        <p:spPr bwMode="auto">
          <a:xfrm>
            <a:off x="6594993" y="1114197"/>
            <a:ext cx="4629606" cy="4629606"/>
          </a:xfrm>
          <a:custGeom>
            <a:avLst/>
            <a:gdLst/>
            <a:ahLst/>
            <a:cxnLst/>
            <a:rect l="l" t="t" r="r" b="b"/>
            <a:pathLst>
              <a:path w="4629606" h="4629606">
                <a:moveTo>
                  <a:pt x="2314803" y="0"/>
                </a:moveTo>
                <a:cubicBezTo>
                  <a:pt x="3593233" y="0"/>
                  <a:pt x="4629606" y="1036373"/>
                  <a:pt x="4629606" y="2314803"/>
                </a:cubicBezTo>
                <a:cubicBezTo>
                  <a:pt x="4629606" y="3593233"/>
                  <a:pt x="3593233" y="4629606"/>
                  <a:pt x="2314803" y="4629606"/>
                </a:cubicBezTo>
                <a:cubicBezTo>
                  <a:pt x="1036373" y="4629606"/>
                  <a:pt x="0" y="3593233"/>
                  <a:pt x="0" y="2314803"/>
                </a:cubicBezTo>
                <a:cubicBezTo>
                  <a:pt x="0" y="1036373"/>
                  <a:pt x="1036373" y="0"/>
                  <a:pt x="231480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812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AAFC71-CD9E-B2A6-5C6A-0CFA14F9B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762000"/>
            <a:ext cx="9238434" cy="823912"/>
          </a:xfrm>
        </p:spPr>
        <p:txBody>
          <a:bodyPr/>
          <a:lstStyle/>
          <a:p>
            <a:r>
              <a:rPr lang="en-US" dirty="0"/>
              <a:t>Rectified Linear Unit &amp; Swish Activation Functions are Computationally Efficient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3E1752-1502-ECC2-3D13-FE45933E2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9311" y="1585912"/>
            <a:ext cx="4876055" cy="113153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Neurons deactivated if output less than zero.</a:t>
            </a:r>
          </a:p>
          <a:p>
            <a:r>
              <a:rPr lang="en-US" dirty="0"/>
              <a:t>Accelerates the convergence towards the global min.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A2678E-8580-5D6B-0746-DC7ADEAA53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85911"/>
            <a:ext cx="4620718" cy="1131537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Smooth function at zero</a:t>
            </a:r>
          </a:p>
          <a:p>
            <a:r>
              <a:rPr lang="en-US" dirty="0"/>
              <a:t>Small negative values are kept which can be relevant.</a:t>
            </a:r>
          </a:p>
        </p:txBody>
      </p:sp>
      <p:pic>
        <p:nvPicPr>
          <p:cNvPr id="4098" name="Picture 2" descr="ReLU Activation Function">
            <a:extLst>
              <a:ext uri="{FF2B5EF4-FFF2-40B4-BE49-F238E27FC236}">
                <a16:creationId xmlns:a16="http://schemas.microsoft.com/office/drawing/2014/main" id="{1A1973B2-9539-F3E3-9F66-9503590B03F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566" y="3048000"/>
            <a:ext cx="3973141" cy="351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wish Activation Function">
            <a:extLst>
              <a:ext uri="{FF2B5EF4-FFF2-40B4-BE49-F238E27FC236}">
                <a16:creationId xmlns:a16="http://schemas.microsoft.com/office/drawing/2014/main" id="{13143843-D9E5-ECD0-2F23-9ADC3A943DFC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630" y="3048000"/>
            <a:ext cx="4097288" cy="362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02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58AA7-21EC-7E8E-01DE-027729A0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Training Process (Mike)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5EF5F31-ABA9-16F9-DFCA-93238B8899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0373918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8832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422D5-5A67-E2F0-22D5-36EA72C18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569" y="1436205"/>
            <a:ext cx="3936275" cy="22015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Selected Model (Sterling) (CNN)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824F4927-E645-48C1-B709-AC214B1B7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10113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rilliantPinkDeinonychus-mobile.mp4" descr="BrilliantPinkDeinonychus-mobile.mp4">
            <a:hlinkClick r:id="" action="ppaction://media"/>
            <a:extLst>
              <a:ext uri="{FF2B5EF4-FFF2-40B4-BE49-F238E27FC236}">
                <a16:creationId xmlns:a16="http://schemas.microsoft.com/office/drawing/2014/main" id="{C6237FF3-A93C-3C4F-72F1-235A6D6EE1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0403" y="779490"/>
            <a:ext cx="5661430" cy="5186596"/>
          </a:xfrm>
          <a:prstGeom prst="rect">
            <a:avLst/>
          </a:prstGeom>
        </p:spPr>
      </p:pic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782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E4098-ACC2-661B-4D37-9180F5AA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9606" y="333220"/>
            <a:ext cx="9238434" cy="857559"/>
          </a:xfrm>
        </p:spPr>
        <p:txBody>
          <a:bodyPr/>
          <a:lstStyle/>
          <a:p>
            <a:r>
              <a:rPr lang="en-US" dirty="0"/>
              <a:t>CNN: Convolutional Neural Network</a:t>
            </a:r>
          </a:p>
        </p:txBody>
      </p:sp>
      <p:pic>
        <p:nvPicPr>
          <p:cNvPr id="4" name="AnguishedPastAidi-mobile.mp4" descr="AnguishedPastAidi-mobile.mp4">
            <a:hlinkClick r:id="" action="ppaction://media"/>
            <a:extLst>
              <a:ext uri="{FF2B5EF4-FFF2-40B4-BE49-F238E27FC236}">
                <a16:creationId xmlns:a16="http://schemas.microsoft.com/office/drawing/2014/main" id="{0AF15E4E-4FEE-41D9-76FD-6709BF6E77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2237" y="1969709"/>
            <a:ext cx="7336201" cy="4126291"/>
          </a:xfrm>
        </p:spPr>
      </p:pic>
    </p:spTree>
    <p:extLst>
      <p:ext uri="{BB962C8B-B14F-4D97-AF65-F5344CB8AC3E}">
        <p14:creationId xmlns:p14="http://schemas.microsoft.com/office/powerpoint/2010/main" val="228802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747</Words>
  <Application>Microsoft Macintosh PowerPoint</Application>
  <PresentationFormat>Widescreen</PresentationFormat>
  <Paragraphs>80</Paragraphs>
  <Slides>12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-apple-system</vt:lpstr>
      <vt:lpstr>Arial</vt:lpstr>
      <vt:lpstr>Calibri</vt:lpstr>
      <vt:lpstr>Inter</vt:lpstr>
      <vt:lpstr>Roboto</vt:lpstr>
      <vt:lpstr>sohne</vt:lpstr>
      <vt:lpstr>source-serif-pro</vt:lpstr>
      <vt:lpstr>Trade Gothic Next Cond</vt:lpstr>
      <vt:lpstr>Trade Gothic Next Light</vt:lpstr>
      <vt:lpstr>PortalVTI</vt:lpstr>
      <vt:lpstr>Emotion Identification Through Facial Recognition </vt:lpstr>
      <vt:lpstr>Executive Summary (Sterling)</vt:lpstr>
      <vt:lpstr>Data Preparation (Mike)</vt:lpstr>
      <vt:lpstr>PowerPoint Presentation</vt:lpstr>
      <vt:lpstr>Vanishing Gradient Problem</vt:lpstr>
      <vt:lpstr>Rectified Linear Unit &amp; Swish Activation Functions are Computationally Efficient</vt:lpstr>
      <vt:lpstr>Model Training Process (Mike)</vt:lpstr>
      <vt:lpstr>Selected Model (Sterling) (CNN)</vt:lpstr>
      <vt:lpstr>CNN: Convolutional Neural Network</vt:lpstr>
      <vt:lpstr>Approach to achieve project Goals</vt:lpstr>
      <vt:lpstr>Results &amp; Conclusions </vt:lpstr>
      <vt:lpstr>Next Steps (Leo)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Dionne</dc:creator>
  <cp:lastModifiedBy>Michael Dionne</cp:lastModifiedBy>
  <cp:revision>3</cp:revision>
  <dcterms:created xsi:type="dcterms:W3CDTF">2022-10-03T05:07:48Z</dcterms:created>
  <dcterms:modified xsi:type="dcterms:W3CDTF">2022-10-05T08:49:10Z</dcterms:modified>
</cp:coreProperties>
</file>

<file path=docProps/thumbnail.jpeg>
</file>